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88" r:id="rId2"/>
    <p:sldId id="285" r:id="rId3"/>
    <p:sldId id="278" r:id="rId4"/>
    <p:sldId id="279" r:id="rId5"/>
    <p:sldId id="280" r:id="rId6"/>
    <p:sldId id="258" r:id="rId7"/>
    <p:sldId id="257" r:id="rId8"/>
    <p:sldId id="259" r:id="rId9"/>
    <p:sldId id="260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6" r:id="rId24"/>
    <p:sldId id="277" r:id="rId25"/>
    <p:sldId id="281" r:id="rId26"/>
    <p:sldId id="287" r:id="rId27"/>
    <p:sldId id="283" r:id="rId28"/>
    <p:sldId id="282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9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99980-6570-4D86-A4A8-69ED87816184}" type="datetimeFigureOut">
              <a:rPr lang="en-US" smtClean="0"/>
              <a:pPr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FE6C8-ED1B-425A-A0B5-067B52FFBE6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2258" t="10937" r="10749" b="11452"/>
          <a:stretch/>
        </p:blipFill>
        <p:spPr>
          <a:xfrm>
            <a:off x="7906724" y="23814"/>
            <a:ext cx="1217252" cy="1601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042457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99980-6570-4D86-A4A8-69ED87816184}" type="datetimeFigureOut">
              <a:rPr lang="en-US" smtClean="0"/>
              <a:pPr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FE6C8-ED1B-425A-A0B5-067B52FFBE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3363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99980-6570-4D86-A4A8-69ED87816184}" type="datetimeFigureOut">
              <a:rPr lang="en-US" smtClean="0"/>
              <a:pPr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FE6C8-ED1B-425A-A0B5-067B52FFBE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5513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99980-6570-4D86-A4A8-69ED87816184}" type="datetimeFigureOut">
              <a:rPr lang="en-US" smtClean="0"/>
              <a:pPr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FE6C8-ED1B-425A-A0B5-067B52FFBE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74467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99980-6570-4D86-A4A8-69ED87816184}" type="datetimeFigureOut">
              <a:rPr lang="en-US" smtClean="0"/>
              <a:pPr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FE6C8-ED1B-425A-A0B5-067B52FFBE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99990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99980-6570-4D86-A4A8-69ED87816184}" type="datetimeFigureOut">
              <a:rPr lang="en-US" smtClean="0"/>
              <a:pPr/>
              <a:t>9/1/2022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FE6C8-ED1B-425A-A0B5-067B52FFBE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4314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99980-6570-4D86-A4A8-69ED87816184}" type="datetimeFigureOut">
              <a:rPr lang="en-US" smtClean="0"/>
              <a:pPr/>
              <a:t>9/1/2022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FE6C8-ED1B-425A-A0B5-067B52FFBE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40270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99980-6570-4D86-A4A8-69ED87816184}" type="datetimeFigureOut">
              <a:rPr lang="en-US" smtClean="0"/>
              <a:pPr/>
              <a:t>9/1/2022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FE6C8-ED1B-425A-A0B5-067B52FFBE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96304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99980-6570-4D86-A4A8-69ED87816184}" type="datetimeFigureOut">
              <a:rPr lang="en-US" smtClean="0"/>
              <a:pPr/>
              <a:t>9/1/2022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FE6C8-ED1B-425A-A0B5-067B52FFBE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27849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99980-6570-4D86-A4A8-69ED87816184}" type="datetimeFigureOut">
              <a:rPr lang="en-US" smtClean="0"/>
              <a:pPr/>
              <a:t>9/1/2022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FE6C8-ED1B-425A-A0B5-067B52FFBE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33034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99980-6570-4D86-A4A8-69ED87816184}" type="datetimeFigureOut">
              <a:rPr lang="en-US" smtClean="0"/>
              <a:pPr/>
              <a:t>9/1/2022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FE6C8-ED1B-425A-A0B5-067B52FFBE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58520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99980-6570-4D86-A4A8-69ED87816184}" type="datetimeFigureOut">
              <a:rPr lang="en-US" smtClean="0"/>
              <a:pPr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AFE6C8-ED1B-425A-A0B5-067B52FFBE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 rot="5400000">
            <a:off x="7146193" y="3613253"/>
            <a:ext cx="3179486" cy="776081"/>
          </a:xfrm>
          <a:prstGeom prst="rect">
            <a:avLst/>
          </a:prstGeom>
        </p:spPr>
        <p:txBody>
          <a:bodyPr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3800" b="1" kern="1200" cap="none" spc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pPr marL="0" algn="ctr" defTabSz="914400" rtl="0" eaLnBrk="1" latinLnBrk="0" hangingPunct="1">
              <a:lnSpc>
                <a:spcPct val="70000"/>
              </a:lnSpc>
              <a:spcBef>
                <a:spcPct val="0"/>
              </a:spcBef>
              <a:buNone/>
            </a:pPr>
            <a:r>
              <a:rPr lang="en-US" sz="6700" b="1" kern="1200" cap="none" spc="0" dirty="0" smtClean="0">
                <a:ln w="9525" cmpd="sng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noFill/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ea typeface="+mj-ea"/>
                <a:cs typeface="+mj-cs"/>
              </a:rPr>
              <a:t>SPDC</a:t>
            </a:r>
            <a:endParaRPr lang="en-US" sz="6700" b="1" kern="1200" cap="none" spc="0" dirty="0">
              <a:ln w="9525" cmpd="sng">
                <a:solidFill>
                  <a:schemeClr val="bg2">
                    <a:lumMod val="50000"/>
                  </a:schemeClr>
                </a:solidFill>
                <a:prstDash val="solid"/>
              </a:ln>
              <a:noFill/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 Black" panose="020B0A04020102020204" pitchFamily="34" charset="0"/>
              <a:ea typeface="+mj-ea"/>
              <a:cs typeface="+mj-cs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2258" t="10937" r="10749" b="11452"/>
          <a:stretch/>
        </p:blipFill>
        <p:spPr>
          <a:xfrm>
            <a:off x="8423227" y="23814"/>
            <a:ext cx="700748" cy="922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28503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04257" y="381001"/>
            <a:ext cx="74893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Book Antiqua" panose="02040602050305030304" pitchFamily="18" charset="0"/>
              </a:rPr>
              <a:t>RUNGTA COLLEGE OF DENTAL SCIENCES &amp; RESEARCH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8857" y="2467428"/>
            <a:ext cx="88592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PRINCIPLE OF DENTAL PRACTICE MANAGEMENT</a:t>
            </a:r>
            <a:endParaRPr lang="en-US" sz="2800" dirty="0">
              <a:latin typeface="Book Antiqua" panose="0204060205030503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5715000"/>
            <a:ext cx="85452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Book Antiqua" panose="02040602050305030304" pitchFamily="18" charset="0"/>
              </a:rPr>
              <a:t>DEPARTMENT </a:t>
            </a:r>
            <a:r>
              <a:rPr lang="en-US" sz="2800" dirty="0" smtClean="0">
                <a:latin typeface="Book Antiqua" panose="02040602050305030304" pitchFamily="18" charset="0"/>
              </a:rPr>
              <a:t>OF PUBLIC HEALTH DENTISTRY  </a:t>
            </a:r>
            <a:endParaRPr lang="en-US" sz="2800" dirty="0">
              <a:latin typeface="Book Antiqua" panose="0204060205030503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5781" r="15781"/>
          <a:stretch/>
        </p:blipFill>
        <p:spPr>
          <a:xfrm>
            <a:off x="0" y="-14515"/>
            <a:ext cx="1393371" cy="211455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07440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1.COMMUNICATION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Necessary for team functioning.</a:t>
            </a:r>
          </a:p>
          <a:p>
            <a:endParaRPr lang="en-US" sz="3200" dirty="0" smtClean="0"/>
          </a:p>
          <a:p>
            <a:r>
              <a:rPr lang="en-US" sz="3200" dirty="0" smtClean="0"/>
              <a:t>Increase efficiency</a:t>
            </a:r>
          </a:p>
          <a:p>
            <a:endParaRPr lang="en-US" sz="3200" dirty="0" smtClean="0"/>
          </a:p>
          <a:p>
            <a:r>
              <a:rPr lang="en-US" sz="3200" dirty="0" smtClean="0"/>
              <a:t> Greater satisfaction to patient and team member.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Team leader should observe the following rules:-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47800"/>
            <a:ext cx="8153400" cy="4572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 Should not state his opinion first</a:t>
            </a:r>
          </a:p>
          <a:p>
            <a:endParaRPr lang="en-US" sz="2800" dirty="0" smtClean="0"/>
          </a:p>
          <a:p>
            <a:r>
              <a:rPr lang="en-US" sz="2800" dirty="0" smtClean="0"/>
              <a:t>Should not do a lot of talking himself</a:t>
            </a:r>
          </a:p>
          <a:p>
            <a:endParaRPr lang="en-US" sz="2800" dirty="0" smtClean="0"/>
          </a:p>
          <a:p>
            <a:r>
              <a:rPr lang="en-US" sz="2800" dirty="0" smtClean="0"/>
              <a:t>Should mention his point once and give other chance speak.</a:t>
            </a:r>
          </a:p>
          <a:p>
            <a:endParaRPr lang="en-US" sz="2800" dirty="0" smtClean="0"/>
          </a:p>
          <a:p>
            <a:r>
              <a:rPr lang="en-US" sz="2800" dirty="0" smtClean="0"/>
              <a:t>Wait for response.</a:t>
            </a:r>
          </a:p>
          <a:p>
            <a:endParaRPr lang="en-US" sz="2800" dirty="0" smtClean="0"/>
          </a:p>
          <a:p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2.PROBLEM SOLVING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Steps of problem solving</a:t>
            </a:r>
          </a:p>
          <a:p>
            <a:r>
              <a:rPr lang="en-US" sz="2800" dirty="0" smtClean="0"/>
              <a:t>Step 1.Define problem.</a:t>
            </a:r>
          </a:p>
          <a:p>
            <a:endParaRPr lang="en-US" sz="2800" dirty="0" smtClean="0"/>
          </a:p>
          <a:p>
            <a:r>
              <a:rPr lang="en-US" sz="2800" dirty="0" smtClean="0"/>
              <a:t>Step 2.Collect data about problem.</a:t>
            </a:r>
          </a:p>
          <a:p>
            <a:endParaRPr lang="en-US" sz="2800" dirty="0" smtClean="0"/>
          </a:p>
          <a:p>
            <a:r>
              <a:rPr lang="en-US" sz="2800" dirty="0" smtClean="0"/>
              <a:t>Step 3.Problem analysis.</a:t>
            </a:r>
          </a:p>
          <a:p>
            <a:endParaRPr lang="en-US" sz="2800" dirty="0" smtClean="0"/>
          </a:p>
          <a:p>
            <a:r>
              <a:rPr lang="en-US" sz="2800" dirty="0" smtClean="0"/>
              <a:t>Step 4.Redefine problem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200" dirty="0" smtClean="0"/>
              <a:t>Step 5.Brainstorm fantasy solutions.</a:t>
            </a:r>
          </a:p>
          <a:p>
            <a:endParaRPr lang="en-US" dirty="0" smtClean="0"/>
          </a:p>
          <a:p>
            <a:r>
              <a:rPr lang="en-US" sz="3200" dirty="0" smtClean="0"/>
              <a:t>Step 6.Suggest and test alternate solution</a:t>
            </a:r>
          </a:p>
          <a:p>
            <a:endParaRPr lang="en-US" sz="3200" dirty="0" smtClean="0"/>
          </a:p>
          <a:p>
            <a:r>
              <a:rPr lang="en-US" sz="3200" dirty="0" smtClean="0"/>
              <a:t>Step 7. Decide on a solution on an approach.</a:t>
            </a:r>
          </a:p>
          <a:p>
            <a:endParaRPr lang="en-US" sz="3200" dirty="0" smtClean="0"/>
          </a:p>
          <a:p>
            <a:r>
              <a:rPr lang="en-US" sz="3200" dirty="0" smtClean="0"/>
              <a:t>Step 8.Plan implementation of the solution.</a:t>
            </a:r>
          </a:p>
          <a:p>
            <a:endParaRPr lang="en-US" sz="3200" dirty="0" smtClean="0"/>
          </a:p>
          <a:p>
            <a:r>
              <a:rPr lang="en-US" sz="3200" dirty="0" smtClean="0"/>
              <a:t>Step 9.Plan to evaluate the solution.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3.LEADERSHIP AND DECISION TAKING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dirty="0" smtClean="0"/>
              <a:t>Decision making can be of following types:-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Autocratic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Consultative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Consensus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4.STANDARDISATION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905000"/>
            <a:ext cx="7772400" cy="4572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Allow accurate estimates of a treatment time .</a:t>
            </a:r>
          </a:p>
          <a:p>
            <a:endParaRPr lang="en-US" sz="3200" dirty="0" smtClean="0"/>
          </a:p>
          <a:p>
            <a:r>
              <a:rPr lang="en-US" sz="3200" dirty="0" err="1" smtClean="0"/>
              <a:t>Minimise</a:t>
            </a:r>
            <a:r>
              <a:rPr lang="en-US" sz="3200" dirty="0" smtClean="0"/>
              <a:t> searching for instruments &amp; materials </a:t>
            </a:r>
          </a:p>
          <a:p>
            <a:endParaRPr lang="en-US" sz="3200" dirty="0" smtClean="0"/>
          </a:p>
          <a:p>
            <a:r>
              <a:rPr lang="en-US" sz="3200" dirty="0" smtClean="0"/>
              <a:t>Allow smooth use by a variety of office staff </a:t>
            </a:r>
          </a:p>
          <a:p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5.PROCESS OBSERVATION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G</a:t>
            </a:r>
            <a:r>
              <a:rPr lang="en-US" sz="3200" dirty="0" smtClean="0"/>
              <a:t>roup dynamism can be estimated by following:-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Participation</a:t>
            </a:r>
          </a:p>
          <a:p>
            <a:pPr marL="514350" indent="-514350">
              <a:buFont typeface="+mj-lt"/>
              <a:buAutoNum type="alphaUcPeriod"/>
            </a:pPr>
            <a:endParaRPr lang="en-US" sz="32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Leadership</a:t>
            </a:r>
          </a:p>
          <a:p>
            <a:pPr marL="514350" indent="-514350">
              <a:buFont typeface="+mj-lt"/>
              <a:buAutoNum type="alphaUcPeriod"/>
            </a:pPr>
            <a:endParaRPr lang="en-US" sz="32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Roles</a:t>
            </a:r>
          </a:p>
          <a:p>
            <a:pPr marL="514350" indent="-514350">
              <a:buFont typeface="+mj-lt"/>
              <a:buAutoNum type="alphaUcPeriod"/>
            </a:pPr>
            <a:endParaRPr lang="en-US" sz="32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Communication</a:t>
            </a:r>
          </a:p>
          <a:p>
            <a:pPr marL="514350" indent="-514350">
              <a:buFont typeface="+mj-lt"/>
              <a:buAutoNum type="alphaUcPeriod"/>
            </a:pPr>
            <a:endParaRPr lang="en-US" sz="3200" dirty="0" smtClean="0"/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dirty="0" err="1" smtClean="0">
                <a:solidFill>
                  <a:schemeClr val="accent1"/>
                </a:solidFill>
              </a:rPr>
              <a:t>E.</a:t>
            </a:r>
            <a:r>
              <a:rPr lang="en-US" sz="3200" dirty="0" err="1" smtClean="0"/>
              <a:t>Decision</a:t>
            </a:r>
            <a:r>
              <a:rPr lang="en-US" sz="3200" dirty="0" smtClean="0"/>
              <a:t> making</a:t>
            </a:r>
          </a:p>
          <a:p>
            <a:pPr marL="514350" indent="-514350">
              <a:buNone/>
            </a:pPr>
            <a:endParaRPr lang="en-US" sz="3200" dirty="0" smtClean="0">
              <a:solidFill>
                <a:schemeClr val="accent1"/>
              </a:solidFill>
            </a:endParaRPr>
          </a:p>
          <a:p>
            <a:pPr marL="514350" indent="-514350">
              <a:buNone/>
            </a:pPr>
            <a:r>
              <a:rPr lang="en-US" sz="3200" dirty="0" err="1" smtClean="0">
                <a:solidFill>
                  <a:schemeClr val="accent1"/>
                </a:solidFill>
              </a:rPr>
              <a:t>F.</a:t>
            </a:r>
            <a:r>
              <a:rPr lang="en-US" sz="3200" dirty="0" err="1" smtClean="0"/>
              <a:t>Non</a:t>
            </a:r>
            <a:r>
              <a:rPr lang="en-US" sz="3200" dirty="0" smtClean="0"/>
              <a:t> verbal</a:t>
            </a:r>
          </a:p>
          <a:p>
            <a:pPr marL="514350" indent="-514350">
              <a:buNone/>
            </a:pPr>
            <a:endParaRPr lang="en-US" sz="3200" dirty="0" smtClean="0">
              <a:solidFill>
                <a:schemeClr val="accent1"/>
              </a:solidFill>
            </a:endParaRPr>
          </a:p>
          <a:p>
            <a:pPr marL="514350" indent="-514350">
              <a:buNone/>
            </a:pPr>
            <a:r>
              <a:rPr lang="en-US" sz="3200" dirty="0" err="1" smtClean="0">
                <a:solidFill>
                  <a:schemeClr val="accent1"/>
                </a:solidFill>
              </a:rPr>
              <a:t>G.</a:t>
            </a:r>
            <a:r>
              <a:rPr lang="en-US" sz="3200" dirty="0" err="1" smtClean="0"/>
              <a:t>Climate</a:t>
            </a:r>
            <a:r>
              <a:rPr lang="en-US" sz="3200" dirty="0" smtClean="0"/>
              <a:t> of the group decision.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6 DUTIES AND ROLES OF DELEGATION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Appointment scheduling</a:t>
            </a:r>
          </a:p>
          <a:p>
            <a:pPr>
              <a:buNone/>
            </a:pPr>
            <a:endParaRPr lang="en-US" sz="3200" dirty="0" smtClean="0"/>
          </a:p>
          <a:p>
            <a:pPr>
              <a:buNone/>
            </a:pPr>
            <a:r>
              <a:rPr lang="en-US" sz="3200" dirty="0" smtClean="0">
                <a:solidFill>
                  <a:schemeClr val="accent1"/>
                </a:solidFill>
              </a:rPr>
              <a:t>2.   </a:t>
            </a:r>
            <a:r>
              <a:rPr lang="en-US" sz="3200" dirty="0" smtClean="0"/>
              <a:t>Four handed dentistry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7 THE SUPERVISORY FUNCTION.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3200" dirty="0" smtClean="0"/>
              <a:t>Two aims of supervision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pPr>
              <a:buNone/>
            </a:pPr>
            <a:r>
              <a:rPr lang="en-US" sz="3200" dirty="0" err="1" smtClean="0"/>
              <a:t>A.Monitoring</a:t>
            </a:r>
            <a:r>
              <a:rPr lang="en-US" sz="3200" dirty="0" smtClean="0"/>
              <a:t> of performance and</a:t>
            </a:r>
          </a:p>
          <a:p>
            <a:pPr>
              <a:buNone/>
            </a:pPr>
            <a:endParaRPr lang="en-US" sz="3200" dirty="0" smtClean="0"/>
          </a:p>
          <a:p>
            <a:pPr>
              <a:buNone/>
            </a:pPr>
            <a:r>
              <a:rPr lang="en-US" sz="3200" dirty="0" err="1" smtClean="0"/>
              <a:t>B.Development</a:t>
            </a:r>
            <a:r>
              <a:rPr lang="en-US" sz="3200" dirty="0" smtClean="0"/>
              <a:t> of the skill of the staff members.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2400" y="1981200"/>
          <a:ext cx="8915400" cy="48768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2950"/>
                <a:gridCol w="3194685"/>
                <a:gridCol w="1708785"/>
                <a:gridCol w="965835"/>
                <a:gridCol w="1114425"/>
                <a:gridCol w="1188720"/>
              </a:tblGrid>
              <a:tr h="1182255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Sr.no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Learning objectives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Domain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Level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Criteria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condition</a:t>
                      </a:r>
                      <a:endParaRPr lang="en-US" dirty="0"/>
                    </a:p>
                  </a:txBody>
                  <a:tcPr/>
                </a:tc>
              </a:tr>
              <a:tr h="1182255">
                <a:tc>
                  <a:txBody>
                    <a:bodyPr/>
                    <a:lstStyle/>
                    <a:p>
                      <a:r>
                        <a:rPr lang="en-US" dirty="0" smtClean="0"/>
                        <a:t>1.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Theories of dental practice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Cognitive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Must know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30036">
                <a:tc>
                  <a:txBody>
                    <a:bodyPr/>
                    <a:lstStyle/>
                    <a:p>
                      <a:r>
                        <a:rPr lang="en-US" dirty="0" smtClean="0"/>
                        <a:t>2.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Management of dental office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Cognitive &amp; psychomotor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Must know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182255">
                <a:tc>
                  <a:txBody>
                    <a:bodyPr/>
                    <a:lstStyle/>
                    <a:p>
                      <a:r>
                        <a:rPr lang="en-US" dirty="0" smtClean="0"/>
                        <a:t>3.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Problems faced in team practice 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Cognitive &amp; psychomotor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Must know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-61685" y="-93797"/>
            <a:ext cx="9260115" cy="1103091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Specific learning Objectives </a:t>
            </a:r>
            <a:endParaRPr lang="en-US" sz="31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381000" y="894007"/>
            <a:ext cx="97971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the end of this presentation the learner is expected to know ;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8.CONFLICT SETTLEMENT.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3200" dirty="0" smtClean="0"/>
              <a:t> </a:t>
            </a:r>
            <a:r>
              <a:rPr lang="en-US" sz="2400" u="sng" dirty="0" smtClean="0"/>
              <a:t>Third party mediation .</a:t>
            </a:r>
          </a:p>
          <a:p>
            <a:endParaRPr lang="en-US" sz="2400" dirty="0" smtClean="0"/>
          </a:p>
          <a:p>
            <a:r>
              <a:rPr lang="en-US" sz="2400" dirty="0" smtClean="0"/>
              <a:t>Third party should be neutral.</a:t>
            </a:r>
          </a:p>
          <a:p>
            <a:endParaRPr lang="en-US" sz="2400" dirty="0" smtClean="0"/>
          </a:p>
          <a:p>
            <a:r>
              <a:rPr lang="en-US" sz="2400" dirty="0" smtClean="0"/>
              <a:t>Person closure to once .</a:t>
            </a:r>
          </a:p>
          <a:p>
            <a:endParaRPr lang="en-US" sz="2400" dirty="0" smtClean="0"/>
          </a:p>
          <a:p>
            <a:r>
              <a:rPr lang="en-US" sz="2400" dirty="0" smtClean="0"/>
              <a:t>Both parties should agree for the third person.</a:t>
            </a:r>
          </a:p>
          <a:p>
            <a:endParaRPr lang="en-US" sz="2400" dirty="0" smtClean="0"/>
          </a:p>
          <a:p>
            <a:r>
              <a:rPr lang="en-US" sz="2400" dirty="0" smtClean="0"/>
              <a:t>Solution should be discussed issue after issue.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990600"/>
            <a:ext cx="7772400" cy="4572000"/>
          </a:xfrm>
        </p:spPr>
        <p:txBody>
          <a:bodyPr/>
          <a:lstStyle/>
          <a:p>
            <a:pPr>
              <a:buNone/>
            </a:pPr>
            <a:r>
              <a:rPr lang="en-US" sz="3200" dirty="0" smtClean="0">
                <a:solidFill>
                  <a:srgbClr val="0070C0"/>
                </a:solidFill>
              </a:rPr>
              <a:t>CONFRONTATION;</a:t>
            </a:r>
          </a:p>
          <a:p>
            <a:endParaRPr lang="en-US" dirty="0" smtClean="0"/>
          </a:p>
          <a:p>
            <a:r>
              <a:rPr lang="en-US" sz="3200" dirty="0" smtClean="0"/>
              <a:t>Heated discussion in meeting.</a:t>
            </a:r>
          </a:p>
          <a:p>
            <a:endParaRPr lang="en-US" sz="3200" dirty="0" smtClean="0"/>
          </a:p>
          <a:p>
            <a:r>
              <a:rPr lang="en-US" sz="3200" dirty="0" smtClean="0"/>
              <a:t>To solve the conflict</a:t>
            </a:r>
          </a:p>
          <a:p>
            <a:endParaRPr lang="en-US" sz="3200" dirty="0" smtClean="0"/>
          </a:p>
          <a:p>
            <a:r>
              <a:rPr lang="en-US" sz="3200" dirty="0" smtClean="0"/>
              <a:t>Confrontation meeting between the two parties/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772400" cy="731838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9.GUIDELINE FOR TEAM MEMBERSHIP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562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Various requirements;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Willingness for successful participation.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open up frankly &amp; share  ideas with other team members.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help each other in performing better patient care and T/t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Giving &amp; accepting feedback willingly and analyzing them.</a:t>
            </a:r>
          </a:p>
          <a:p>
            <a:pPr>
              <a:buFont typeface="Arial" pitchFamily="34" charset="0"/>
              <a:buChar char="•"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10.TEAM DEVELOPMENT.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dirty="0" smtClean="0"/>
              <a:t>1.Orientation</a:t>
            </a:r>
          </a:p>
          <a:p>
            <a:endParaRPr lang="en-US" sz="3200" dirty="0" smtClean="0"/>
          </a:p>
          <a:p>
            <a:pPr>
              <a:buNone/>
            </a:pPr>
            <a:r>
              <a:rPr lang="en-US" sz="3200" dirty="0" smtClean="0"/>
              <a:t>2.Conflict solution.</a:t>
            </a:r>
          </a:p>
          <a:p>
            <a:endParaRPr lang="en-US" sz="3200" dirty="0" smtClean="0"/>
          </a:p>
          <a:p>
            <a:pPr>
              <a:buNone/>
            </a:pPr>
            <a:r>
              <a:rPr lang="en-US" sz="3200" dirty="0" smtClean="0"/>
              <a:t>3.Solidarity.</a:t>
            </a:r>
          </a:p>
          <a:p>
            <a:endParaRPr lang="en-US" sz="3200" dirty="0" smtClean="0"/>
          </a:p>
          <a:p>
            <a:pPr>
              <a:buNone/>
            </a:pPr>
            <a:r>
              <a:rPr lang="en-US" sz="3200" dirty="0" smtClean="0"/>
              <a:t>4.Productivity.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MANAGEMENT OF DENTAL OFFICE.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 smtClean="0"/>
              <a:t>Private practice can be carried out in three ways.</a:t>
            </a:r>
          </a:p>
          <a:p>
            <a:endParaRPr lang="en-US" sz="3200" dirty="0" smtClean="0"/>
          </a:p>
          <a:p>
            <a:pPr>
              <a:buNone/>
            </a:pPr>
            <a:r>
              <a:rPr lang="en-US" sz="3200" dirty="0" smtClean="0"/>
              <a:t>1.Solo practice </a:t>
            </a:r>
          </a:p>
          <a:p>
            <a:pPr>
              <a:buNone/>
            </a:pPr>
            <a:endParaRPr lang="en-US" sz="3200" dirty="0" smtClean="0"/>
          </a:p>
          <a:p>
            <a:pPr>
              <a:buNone/>
            </a:pPr>
            <a:r>
              <a:rPr lang="en-US" sz="3200" dirty="0" smtClean="0"/>
              <a:t>2.Group practice</a:t>
            </a:r>
          </a:p>
          <a:p>
            <a:pPr>
              <a:buNone/>
            </a:pPr>
            <a:endParaRPr lang="en-US" sz="3200" dirty="0" smtClean="0"/>
          </a:p>
          <a:p>
            <a:pPr>
              <a:buNone/>
            </a:pPr>
            <a:r>
              <a:rPr lang="en-US" sz="3200" dirty="0" smtClean="0"/>
              <a:t>3. Solo practice with visiting specialties.</a:t>
            </a:r>
            <a:endParaRPr lang="en-US" sz="32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77724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</a:rPr>
              <a:t>SUMMARY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305800" cy="44958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3500" dirty="0" smtClean="0"/>
              <a:t>Following are things to remember for practice management…</a:t>
            </a:r>
          </a:p>
          <a:p>
            <a:pPr>
              <a:buNone/>
            </a:pPr>
            <a:endParaRPr lang="en-US" sz="3500" u="sng" dirty="0" smtClean="0"/>
          </a:p>
          <a:p>
            <a:r>
              <a:rPr lang="en-US" sz="3500" dirty="0" smtClean="0"/>
              <a:t>First, impression is the last impression </a:t>
            </a:r>
          </a:p>
          <a:p>
            <a:r>
              <a:rPr lang="en-US" sz="3500" dirty="0" smtClean="0"/>
              <a:t>Maintain a good rapport with the patient and associates</a:t>
            </a:r>
          </a:p>
          <a:p>
            <a:r>
              <a:rPr lang="en-US" sz="3500" dirty="0" smtClean="0"/>
              <a:t>Right fee for right work is our right.</a:t>
            </a:r>
          </a:p>
          <a:p>
            <a:r>
              <a:rPr lang="en-US" sz="3500" dirty="0" smtClean="0"/>
              <a:t>Cost benefit analysis</a:t>
            </a:r>
          </a:p>
          <a:p>
            <a:r>
              <a:rPr lang="en-US" sz="3500" dirty="0" smtClean="0"/>
              <a:t>Time for all aspects of life</a:t>
            </a:r>
          </a:p>
          <a:p>
            <a:pPr>
              <a:buNone/>
            </a:pPr>
            <a:r>
              <a:rPr lang="en-US" sz="2400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EXPECTED QUESTIONS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438400"/>
            <a:ext cx="7772400" cy="4572000"/>
          </a:xfrm>
        </p:spPr>
        <p:txBody>
          <a:bodyPr/>
          <a:lstStyle/>
          <a:p>
            <a:pPr fontAlgn="t"/>
            <a:r>
              <a:rPr lang="en-US" b="1" dirty="0"/>
              <a:t>Theories of dental </a:t>
            </a:r>
            <a:r>
              <a:rPr lang="en-US" b="1" dirty="0" err="1" smtClean="0"/>
              <a:t>practicE</a:t>
            </a:r>
            <a:r>
              <a:rPr lang="en-US" b="1" dirty="0" smtClean="0"/>
              <a:t> &amp; </a:t>
            </a:r>
            <a:r>
              <a:rPr lang="en-US" dirty="0" smtClean="0"/>
              <a:t>Management </a:t>
            </a:r>
            <a:r>
              <a:rPr lang="en-US" dirty="0"/>
              <a:t>of dental </a:t>
            </a:r>
            <a:r>
              <a:rPr lang="en-US" dirty="0" smtClean="0"/>
              <a:t>office (SAQ)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9458558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Bibliography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Textbook of Essentials of Preventive &amp; Community Dentistry, by </a:t>
            </a:r>
            <a:r>
              <a:rPr lang="en-US" dirty="0" err="1" smtClean="0"/>
              <a:t>Soben</a:t>
            </a:r>
            <a:r>
              <a:rPr lang="en-US" dirty="0" smtClean="0"/>
              <a:t> Peter, 3</a:t>
            </a:r>
            <a:r>
              <a:rPr lang="en-US" baseline="30000" dirty="0" smtClean="0"/>
              <a:t>rd</a:t>
            </a:r>
            <a:r>
              <a:rPr lang="en-US" dirty="0" smtClean="0"/>
              <a:t> Edition. </a:t>
            </a:r>
            <a:r>
              <a:rPr lang="en-US" dirty="0" err="1" smtClean="0"/>
              <a:t>Arya</a:t>
            </a:r>
            <a:r>
              <a:rPr lang="en-US" dirty="0" smtClean="0"/>
              <a:t> Publishers.</a:t>
            </a:r>
          </a:p>
          <a:p>
            <a:pPr lvl="0"/>
            <a:r>
              <a:rPr lang="en-US" dirty="0" smtClean="0"/>
              <a:t>Community Dentistry, by </a:t>
            </a:r>
            <a:r>
              <a:rPr lang="en-US" dirty="0" err="1" smtClean="0"/>
              <a:t>Vimal</a:t>
            </a:r>
            <a:r>
              <a:rPr lang="en-US" dirty="0" smtClean="0"/>
              <a:t> </a:t>
            </a:r>
            <a:r>
              <a:rPr lang="en-US" smtClean="0"/>
              <a:t>Sikri,Poonam</a:t>
            </a:r>
            <a:r>
              <a:rPr lang="en-US" dirty="0" smtClean="0"/>
              <a:t> </a:t>
            </a:r>
            <a:r>
              <a:rPr lang="en-US" dirty="0" err="1" smtClean="0"/>
              <a:t>Sikri</a:t>
            </a:r>
            <a:r>
              <a:rPr lang="en-US" dirty="0" smtClean="0"/>
              <a:t>,  1</a:t>
            </a:r>
            <a:r>
              <a:rPr lang="en-US" baseline="30000" dirty="0" smtClean="0"/>
              <a:t>st</a:t>
            </a:r>
            <a:r>
              <a:rPr lang="en-US" dirty="0" smtClean="0"/>
              <a:t> </a:t>
            </a:r>
            <a:r>
              <a:rPr lang="en-US" dirty="0" err="1" smtClean="0"/>
              <a:t>Edition,CBS</a:t>
            </a:r>
            <a:r>
              <a:rPr lang="en-US" dirty="0" smtClean="0"/>
              <a:t> Publishers.</a:t>
            </a:r>
          </a:p>
          <a:p>
            <a:pPr lvl="0"/>
            <a:r>
              <a:rPr lang="en-US" dirty="0" smtClean="0"/>
              <a:t>Textbook of Preventive and Community Dentistry,1</a:t>
            </a:r>
            <a:r>
              <a:rPr lang="en-US" baseline="30000" dirty="0" smtClean="0"/>
              <a:t>st</a:t>
            </a:r>
            <a:r>
              <a:rPr lang="en-US" dirty="0" smtClean="0"/>
              <a:t> Edition, by S.S. </a:t>
            </a:r>
            <a:r>
              <a:rPr lang="en-US" dirty="0" err="1" smtClean="0"/>
              <a:t>Hiremath,Elsevier</a:t>
            </a:r>
            <a:r>
              <a:rPr lang="en-US" dirty="0" smtClean="0"/>
              <a:t> Publications, , </a:t>
            </a:r>
            <a:r>
              <a:rPr lang="en-US" dirty="0" err="1" smtClean="0"/>
              <a:t>Chpt</a:t>
            </a:r>
            <a:r>
              <a:rPr lang="en-US" dirty="0" smtClean="0"/>
              <a:t>. 23 pg no.245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514600"/>
            <a:ext cx="6553200" cy="1295400"/>
          </a:xfrm>
        </p:spPr>
        <p:txBody>
          <a:bodyPr>
            <a:normAutofit/>
          </a:bodyPr>
          <a:lstStyle/>
          <a:p>
            <a:pPr algn="ctr"/>
            <a:r>
              <a:rPr lang="en-US" sz="7200" dirty="0" smtClean="0">
                <a:solidFill>
                  <a:schemeClr val="accent1">
                    <a:lumMod val="75000"/>
                  </a:schemeClr>
                </a:solidFill>
                <a:latin typeface="Algerian" pitchFamily="82" charset="0"/>
              </a:rPr>
              <a:t>THANK YOU</a:t>
            </a:r>
            <a:endParaRPr lang="en-US" sz="7200" dirty="0">
              <a:solidFill>
                <a:schemeClr val="accent1">
                  <a:lumMod val="75000"/>
                </a:schemeClr>
              </a:solidFill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LEARNING OBJECTIVES</a:t>
            </a:r>
            <a:r>
              <a:rPr lang="en-US" b="1" dirty="0" smtClean="0">
                <a:solidFill>
                  <a:srgbClr val="FF0000"/>
                </a:solidFill>
              </a:rPr>
              <a:t/>
            </a:r>
            <a:br>
              <a:rPr lang="en-US" b="1" dirty="0" smtClean="0">
                <a:solidFill>
                  <a:srgbClr val="FF0000"/>
                </a:solidFill>
              </a:rPr>
            </a:b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sz="3600" dirty="0" smtClean="0"/>
              <a:t>At the end of class the student’s should be able to explain</a:t>
            </a:r>
          </a:p>
          <a:p>
            <a:pPr algn="just">
              <a:buNone/>
            </a:pPr>
            <a:endParaRPr lang="en-US" sz="3600" dirty="0" smtClean="0"/>
          </a:p>
          <a:p>
            <a:r>
              <a:rPr lang="en-US" dirty="0" smtClean="0"/>
              <a:t>Theories of dental practice</a:t>
            </a:r>
          </a:p>
          <a:p>
            <a:endParaRPr lang="en-US" dirty="0" smtClean="0"/>
          </a:p>
          <a:p>
            <a:r>
              <a:rPr lang="en-US" dirty="0" smtClean="0"/>
              <a:t>Management of dental office</a:t>
            </a:r>
          </a:p>
          <a:p>
            <a:endParaRPr lang="en-US" dirty="0" smtClean="0"/>
          </a:p>
          <a:p>
            <a:r>
              <a:rPr lang="en-US" dirty="0" smtClean="0"/>
              <a:t>Problems faced in team practice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Contents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Definition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Theories of dental practice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Management of dental office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Summary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rgbClr val="0070C0"/>
                </a:solidFill>
              </a:rPr>
              <a:t>Introduction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0"/>
            <a:ext cx="9144000" cy="4572000"/>
          </a:xfrm>
        </p:spPr>
        <p:txBody>
          <a:bodyPr/>
          <a:lstStyle/>
          <a:p>
            <a:endParaRPr lang="en-US" dirty="0" smtClean="0"/>
          </a:p>
          <a:p>
            <a:r>
              <a:rPr lang="en-US" sz="3200" dirty="0" smtClean="0"/>
              <a:t>Since 1970  practice of dentistry has changed dramatically</a:t>
            </a:r>
          </a:p>
          <a:p>
            <a:pPr>
              <a:buNone/>
            </a:pPr>
            <a:r>
              <a:rPr lang="en-US" sz="3200" dirty="0" smtClean="0"/>
              <a:t> </a:t>
            </a:r>
          </a:p>
          <a:p>
            <a:r>
              <a:rPr lang="en-US" sz="3200" dirty="0" smtClean="0"/>
              <a:t>Now community dentistry is concerned with dental care .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DEFINATION:-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It is defined as;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“the process of obtaining and allocating inputs (human and economic resources) by planning organizing, staffing ,and directing and controlling for the purpose of outputs (dental services ) desired by patients, so that practice objectives are achieved”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THEORIES OF MANAGEMENT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dirty="0" err="1" smtClean="0"/>
              <a:t>Mcgregar</a:t>
            </a:r>
            <a:r>
              <a:rPr lang="en-US" sz="2800" dirty="0" smtClean="0"/>
              <a:t> described two different theories of management</a:t>
            </a:r>
            <a:endParaRPr lang="en-US" sz="2800" u="sng" dirty="0" smtClean="0"/>
          </a:p>
          <a:p>
            <a:pPr>
              <a:buNone/>
            </a:pPr>
            <a:endParaRPr lang="en-US" sz="2800" u="sng" dirty="0" smtClean="0"/>
          </a:p>
          <a:p>
            <a:pPr>
              <a:buNone/>
            </a:pPr>
            <a:r>
              <a:rPr lang="en-US" sz="2800" u="sng" dirty="0" smtClean="0">
                <a:solidFill>
                  <a:srgbClr val="FF0000"/>
                </a:solidFill>
              </a:rPr>
              <a:t>THEORY X</a:t>
            </a:r>
          </a:p>
          <a:p>
            <a:pPr>
              <a:buNone/>
            </a:pPr>
            <a:r>
              <a:rPr lang="en-US" sz="2800" dirty="0" smtClean="0"/>
              <a:t> Assumption about average people-</a:t>
            </a:r>
          </a:p>
          <a:p>
            <a:pPr>
              <a:buNone/>
            </a:pPr>
            <a:endParaRPr lang="en-US" sz="2800" dirty="0" smtClean="0"/>
          </a:p>
          <a:p>
            <a:r>
              <a:rPr lang="en-US" sz="2800" dirty="0" smtClean="0"/>
              <a:t>Lazy people prefer work as little as possible.</a:t>
            </a:r>
          </a:p>
          <a:p>
            <a:endParaRPr lang="en-US" sz="2800" dirty="0" smtClean="0"/>
          </a:p>
          <a:p>
            <a:r>
              <a:rPr lang="en-US" sz="2800" dirty="0" smtClean="0"/>
              <a:t>Dislike responsibility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47800"/>
            <a:ext cx="8229600" cy="4572000"/>
          </a:xfrm>
        </p:spPr>
        <p:txBody>
          <a:bodyPr/>
          <a:lstStyle/>
          <a:p>
            <a:r>
              <a:rPr lang="en-US" sz="3200" dirty="0" smtClean="0"/>
              <a:t>Prefer to be dependent on others.</a:t>
            </a:r>
          </a:p>
          <a:p>
            <a:endParaRPr lang="en-US" sz="3200" dirty="0" smtClean="0"/>
          </a:p>
          <a:p>
            <a:r>
              <a:rPr lang="en-US" sz="3200" dirty="0" smtClean="0"/>
              <a:t>Incapable of self control.</a:t>
            </a:r>
          </a:p>
          <a:p>
            <a:endParaRPr lang="en-US" sz="3200" dirty="0" smtClean="0"/>
          </a:p>
          <a:p>
            <a:r>
              <a:rPr lang="en-US" sz="3200" dirty="0" smtClean="0"/>
              <a:t>Can’t find satisfaction of important needs in work.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66800" y="144780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THEORY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7772400" cy="4572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Prefer to be active rather than passive.</a:t>
            </a:r>
          </a:p>
          <a:p>
            <a:endParaRPr lang="en-US" sz="3200" dirty="0" smtClean="0"/>
          </a:p>
          <a:p>
            <a:r>
              <a:rPr lang="en-US" sz="3200" dirty="0" smtClean="0"/>
              <a:t>Capable of assuming</a:t>
            </a:r>
          </a:p>
          <a:p>
            <a:endParaRPr lang="en-US" sz="3200" dirty="0" smtClean="0"/>
          </a:p>
          <a:p>
            <a:r>
              <a:rPr lang="en-US" sz="3200" dirty="0" smtClean="0"/>
              <a:t>Prefer being independent.</a:t>
            </a:r>
          </a:p>
          <a:p>
            <a:endParaRPr lang="en-US" sz="3200" dirty="0" smtClean="0"/>
          </a:p>
          <a:p>
            <a:r>
              <a:rPr lang="en-US" sz="3200" dirty="0" smtClean="0"/>
              <a:t>Capable of finding basic satisfaction in their work.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239</TotalTime>
  <Words>720</Words>
  <Application>Microsoft Office PowerPoint</Application>
  <PresentationFormat>On-screen Show (4:3)</PresentationFormat>
  <Paragraphs>207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Theme1</vt:lpstr>
      <vt:lpstr>Slide 1</vt:lpstr>
      <vt:lpstr>Specific learning Objectives </vt:lpstr>
      <vt:lpstr>LEARNING OBJECTIVES </vt:lpstr>
      <vt:lpstr>Contents</vt:lpstr>
      <vt:lpstr>Introduction</vt:lpstr>
      <vt:lpstr>DEFINATION:-</vt:lpstr>
      <vt:lpstr>THEORIES OF MANAGEMENT</vt:lpstr>
      <vt:lpstr>Slide 8</vt:lpstr>
      <vt:lpstr>THEORY </vt:lpstr>
      <vt:lpstr>1.COMMUNICATION</vt:lpstr>
      <vt:lpstr>Team leader should observe the following rules:-</vt:lpstr>
      <vt:lpstr>2.PROBLEM SOLVING</vt:lpstr>
      <vt:lpstr>Slide 13</vt:lpstr>
      <vt:lpstr>3.LEADERSHIP AND DECISION TAKING</vt:lpstr>
      <vt:lpstr>4.STANDARDISATION</vt:lpstr>
      <vt:lpstr>5.PROCESS OBSERVATION</vt:lpstr>
      <vt:lpstr>Slide 17</vt:lpstr>
      <vt:lpstr>6 DUTIES AND ROLES OF DELEGATION</vt:lpstr>
      <vt:lpstr>7 THE SUPERVISORY FUNCTION.</vt:lpstr>
      <vt:lpstr>8.CONFLICT SETTLEMENT.</vt:lpstr>
      <vt:lpstr>Slide 21</vt:lpstr>
      <vt:lpstr>9.GUIDELINE FOR TEAM MEMBERSHIP</vt:lpstr>
      <vt:lpstr>10.TEAM DEVELOPMENT.</vt:lpstr>
      <vt:lpstr>MANAGEMENT OF DENTAL OFFICE.</vt:lpstr>
      <vt:lpstr>SUMMARY</vt:lpstr>
      <vt:lpstr>EXPECTED QUESTIONS</vt:lpstr>
      <vt:lpstr>Bibliography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Principles of Dental pratice management </dc:title>
  <dc:creator>user</dc:creator>
  <cp:lastModifiedBy>Dr Ram Tiwari</cp:lastModifiedBy>
  <cp:revision>75</cp:revision>
  <dcterms:created xsi:type="dcterms:W3CDTF">2010-07-11T13:35:33Z</dcterms:created>
  <dcterms:modified xsi:type="dcterms:W3CDTF">2022-09-01T05:01:19Z</dcterms:modified>
</cp:coreProperties>
</file>